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6" r:id="rId2"/>
    <p:sldId id="257" r:id="rId3"/>
    <p:sldId id="258" r:id="rId4"/>
    <p:sldId id="259" r:id="rId5"/>
    <p:sldId id="260"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97" d="100"/>
          <a:sy n="97" d="100"/>
        </p:scale>
        <p:origin x="-114" y="-2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79F6F7-F116-4BEE-8664-A6E0FCA5EF6B}" type="datetimeFigureOut">
              <a:rPr lang="en-GB" smtClean="0"/>
              <a:pPr/>
              <a:t>24/05/2020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B8F3E0-D90D-4F9F-A3BE-0A5B717D128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3B8F3E0-D90D-4F9F-A3BE-0A5B717D128E}" type="slidenum">
              <a:rPr lang="en-GB" smtClean="0"/>
              <a:pPr/>
              <a:t>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B9EDC9A-A796-4832-99C9-9BE97E573DCB}" type="datetimeFigureOut">
              <a:rPr lang="en-GB" smtClean="0"/>
              <a:pPr/>
              <a:t>24/05/2020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4978DFAE-1D75-43F6-B572-03536993665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9EDC9A-A796-4832-99C9-9BE97E573DCB}" type="datetimeFigureOut">
              <a:rPr lang="en-GB" smtClean="0"/>
              <a:pPr/>
              <a:t>24/05/2020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78DFAE-1D75-43F6-B572-03536993665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9EDC9A-A796-4832-99C9-9BE97E573DCB}" type="datetimeFigureOut">
              <a:rPr lang="en-GB" smtClean="0"/>
              <a:pPr/>
              <a:t>24/05/2020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78DFAE-1D75-43F6-B572-03536993665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9EDC9A-A796-4832-99C9-9BE97E573DCB}" type="datetimeFigureOut">
              <a:rPr lang="en-GB" smtClean="0"/>
              <a:pPr/>
              <a:t>24/05/2020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78DFAE-1D75-43F6-B572-03536993665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B9EDC9A-A796-4832-99C9-9BE97E573DCB}" type="datetimeFigureOut">
              <a:rPr lang="en-GB" smtClean="0"/>
              <a:pPr/>
              <a:t>24/05/2020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78DFAE-1D75-43F6-B572-03536993665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9EDC9A-A796-4832-99C9-9BE97E573DCB}" type="datetimeFigureOut">
              <a:rPr lang="en-GB" smtClean="0"/>
              <a:pPr/>
              <a:t>24/05/2020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78DFAE-1D75-43F6-B572-03536993665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B9EDC9A-A796-4832-99C9-9BE97E573DCB}" type="datetimeFigureOut">
              <a:rPr lang="en-GB" smtClean="0"/>
              <a:pPr/>
              <a:t>24/05/2020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78DFAE-1D75-43F6-B572-03536993665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9EDC9A-A796-4832-99C9-9BE97E573DCB}" type="datetimeFigureOut">
              <a:rPr lang="en-GB" smtClean="0"/>
              <a:pPr/>
              <a:t>24/05/2020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78DFAE-1D75-43F6-B572-03536993665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9EDC9A-A796-4832-99C9-9BE97E573DCB}" type="datetimeFigureOut">
              <a:rPr lang="en-GB" smtClean="0"/>
              <a:pPr/>
              <a:t>24/05/2020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78DFAE-1D75-43F6-B572-03536993665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9EDC9A-A796-4832-99C9-9BE97E573DCB}" type="datetimeFigureOut">
              <a:rPr lang="en-GB" smtClean="0"/>
              <a:pPr/>
              <a:t>24/05/2020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78DFAE-1D75-43F6-B572-03536993665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9EDC9A-A796-4832-99C9-9BE97E573DCB}" type="datetimeFigureOut">
              <a:rPr lang="en-GB" smtClean="0"/>
              <a:pPr/>
              <a:t>24/05/2020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4978DFAE-1D75-43F6-B572-03536993665B}"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9EDC9A-A796-4832-99C9-9BE97E573DCB}" type="datetimeFigureOut">
              <a:rPr lang="en-GB" smtClean="0"/>
              <a:pPr/>
              <a:t>24/05/2020</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978DFAE-1D75-43F6-B572-03536993665B}"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file:///C:\Users\nikola\Desktop\NASTAVA%20SRPSKOG%20JEZIKA\&#1044;&#1072;&#1085;&#1080;&#1094;&#1072;%20&#1080;%20&#1060;&#1080;&#1083;&#1080;&#1087;.wma" TargetMode="Externa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audio" Target="file:///C:\Users\nikola\Desktop\NASTAVA%20SRPSKOG%20JEZIKA\&#1060;&#1080;&#1083;&#1080;&#1087;%20&#1055;&#1077;&#1088;&#1080;&#1115;%20-&#1089;&#1072;&#1089;&#1090;&#1072;&#1074;.mp3" TargetMode="External"/><Relationship Id="rId5" Type="http://schemas.openxmlformats.org/officeDocument/2006/relationships/image" Target="../media/image6.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file:///C:\Users\nikola\Desktop\NASTAVA%20SRPSKOG%20JEZIKA\VII-3\&#1026;&#1086;&#1088;&#1106;&#1077;%20&#1056;&#1072;&#1112;&#1082;&#1086;&#1074;&#1080;&#1115;%20&#1080;%20&#1050;&#1072;&#1090;&#1072;&#1088;&#1080;&#1085;&#1072;%20&#1055;&#1072;&#1091;&#1085;&#1086;&#1074;&#1080;&#1115;.mp3" TargetMode="Externa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1.xml"/><Relationship Id="rId1" Type="http://schemas.openxmlformats.org/officeDocument/2006/relationships/audio" Target="file:///C:\Users\nikola\Desktop\NASTAVA%20SRPSKOG%20JEZIKA\VIII-2\&#1051;&#1091;&#1082;&#1072;%20&#1050;&#1086;&#1074;&#1072;&#1095;&#1080;&#1115;%20&#1080;%20&#1044;&#1072;&#1088;&#1082;&#1086;%20&#1056;&#1072;&#1112;&#1082;&#1086;&#1074;&#1080;&#1115;.mp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76672"/>
            <a:ext cx="7702624" cy="1872207"/>
          </a:xfrm>
        </p:spPr>
        <p:txBody>
          <a:bodyPr>
            <a:normAutofit/>
          </a:bodyPr>
          <a:lstStyle/>
          <a:p>
            <a:pPr algn="ctr"/>
            <a:r>
              <a:rPr lang="sr-Cyrl-CS" dirty="0" smtClean="0"/>
              <a:t>МАГИЈА ЈЕ У РУКАМА</a:t>
            </a:r>
            <a:br>
              <a:rPr lang="sr-Cyrl-CS" dirty="0" smtClean="0"/>
            </a:br>
            <a:r>
              <a:rPr lang="sr-Cyrl-CS" dirty="0" smtClean="0"/>
              <a:t>НАСТАВНИКА</a:t>
            </a:r>
            <a:endParaRPr lang="en-GB" dirty="0"/>
          </a:p>
        </p:txBody>
      </p:sp>
      <p:sp>
        <p:nvSpPr>
          <p:cNvPr id="4" name="Subtitle 3"/>
          <p:cNvSpPr>
            <a:spLocks noGrp="1"/>
          </p:cNvSpPr>
          <p:nvPr>
            <p:ph type="subTitle" idx="1"/>
          </p:nvPr>
        </p:nvSpPr>
        <p:spPr>
          <a:xfrm>
            <a:off x="467544" y="2852936"/>
            <a:ext cx="8208912" cy="3672408"/>
          </a:xfrm>
        </p:spPr>
        <p:txBody>
          <a:bodyPr>
            <a:normAutofit fontScale="92500" lnSpcReduction="20000"/>
          </a:bodyPr>
          <a:lstStyle/>
          <a:p>
            <a:pPr algn="ctr"/>
            <a:r>
              <a:rPr lang="sr-Cyrl-CS" sz="4400" i="1" dirty="0" smtClean="0"/>
              <a:t>“Ова прва недеља протекла је...”</a:t>
            </a:r>
          </a:p>
          <a:p>
            <a:pPr algn="ctr"/>
            <a:endParaRPr lang="sr-Cyrl-CS" sz="3500" dirty="0" smtClean="0">
              <a:solidFill>
                <a:schemeClr val="accent3">
                  <a:lumMod val="60000"/>
                  <a:lumOff val="40000"/>
                </a:schemeClr>
              </a:solidFill>
            </a:endParaRPr>
          </a:p>
          <a:p>
            <a:pPr algn="ctr"/>
            <a:r>
              <a:rPr lang="sr-Cyrl-CS" sz="3500" dirty="0" smtClean="0">
                <a:solidFill>
                  <a:schemeClr val="accent3">
                    <a:lumMod val="60000"/>
                    <a:lumOff val="40000"/>
                  </a:schemeClr>
                </a:solidFill>
              </a:rPr>
              <a:t>писмени састав из предмета </a:t>
            </a:r>
          </a:p>
          <a:p>
            <a:pPr algn="ctr"/>
            <a:r>
              <a:rPr lang="sr-Cyrl-CS" sz="3500" dirty="0" smtClean="0">
                <a:solidFill>
                  <a:schemeClr val="accent3">
                    <a:lumMod val="60000"/>
                    <a:lumOff val="40000"/>
                  </a:schemeClr>
                </a:solidFill>
              </a:rPr>
              <a:t>српски језик и књижевност</a:t>
            </a:r>
          </a:p>
          <a:p>
            <a:pPr algn="ctr"/>
            <a:endParaRPr lang="sr-Cyrl-CS" sz="4400" dirty="0" smtClean="0">
              <a:solidFill>
                <a:schemeClr val="accent3">
                  <a:lumMod val="60000"/>
                  <a:lumOff val="40000"/>
                </a:schemeClr>
              </a:solidFill>
            </a:endParaRPr>
          </a:p>
          <a:p>
            <a:pPr algn="l"/>
            <a:r>
              <a:rPr lang="sr-Cyrl-CS" sz="3200" b="1" dirty="0" smtClean="0">
                <a:solidFill>
                  <a:schemeClr val="accent3">
                    <a:lumMod val="60000"/>
                    <a:lumOff val="40000"/>
                  </a:schemeClr>
                </a:solidFill>
              </a:rPr>
              <a:t>Напомена: Тема састава задата након завршетка прве недеље ванредног стања</a:t>
            </a:r>
          </a:p>
          <a:p>
            <a:pPr algn="l"/>
            <a:endParaRPr lang="sr-Cyrl-CS" sz="3200" dirty="0" smtClean="0">
              <a:solidFill>
                <a:schemeClr val="accent3">
                  <a:lumMod val="60000"/>
                  <a:lumOff val="40000"/>
                </a:schemeClr>
              </a:solidFill>
            </a:endParaRPr>
          </a:p>
          <a:p>
            <a:pPr algn="ctr"/>
            <a:endParaRPr lang="sr-Cyrl-CS" sz="4400" dirty="0" smtClean="0">
              <a:solidFill>
                <a:schemeClr val="accent3">
                  <a:lumMod val="60000"/>
                  <a:lumOff val="40000"/>
                </a:schemeClr>
              </a:solidFill>
            </a:endParaRPr>
          </a:p>
          <a:p>
            <a:pPr algn="l"/>
            <a:endParaRPr lang="sr-Cyrl-CS" sz="2200" dirty="0" smtClean="0">
              <a:solidFill>
                <a:schemeClr val="accent3">
                  <a:lumMod val="60000"/>
                  <a:lumOff val="40000"/>
                </a:schemeClr>
              </a:solidFill>
            </a:endParaRPr>
          </a:p>
          <a:p>
            <a:pPr algn="ctr"/>
            <a:endParaRPr lang="sr-Cyrl-CS" sz="4400" i="1" dirty="0" smtClean="0"/>
          </a:p>
          <a:p>
            <a:pPr algn="ctr"/>
            <a:endParaRPr lang="sr-Cyrl-CS" sz="4400" i="1" dirty="0" smtClean="0"/>
          </a:p>
          <a:p>
            <a:pPr algn="ctr"/>
            <a:endParaRPr lang="en-GB" sz="44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908720"/>
            <a:ext cx="8064896" cy="1139552"/>
          </a:xfrm>
        </p:spPr>
        <p:txBody>
          <a:bodyPr>
            <a:normAutofit/>
          </a:bodyPr>
          <a:lstStyle/>
          <a:p>
            <a:r>
              <a:rPr lang="sr-Cyrl-RS" sz="4800" dirty="0" smtClean="0"/>
              <a:t>Хвала вам свима на пажњи!</a:t>
            </a:r>
            <a:endParaRPr lang="en-GB" sz="4800" dirty="0"/>
          </a:p>
        </p:txBody>
      </p:sp>
      <p:sp>
        <p:nvSpPr>
          <p:cNvPr id="3" name="Subtitle 2"/>
          <p:cNvSpPr>
            <a:spLocks noGrp="1"/>
          </p:cNvSpPr>
          <p:nvPr>
            <p:ph type="subTitle" idx="1"/>
          </p:nvPr>
        </p:nvSpPr>
        <p:spPr/>
        <p:txBody>
          <a:bodyPr/>
          <a:lstStyle/>
          <a:p>
            <a:r>
              <a:rPr lang="sr-Cyrl-RS" dirty="0" smtClean="0"/>
              <a:t>ОШ ”Бранко Радичевић”</a:t>
            </a:r>
          </a:p>
          <a:p>
            <a:r>
              <a:rPr lang="sr-Cyrl-RS" dirty="0" smtClean="0"/>
              <a:t>Голубац, село Добра</a:t>
            </a:r>
          </a:p>
          <a:p>
            <a:r>
              <a:rPr lang="sr-Cyrl-CS" dirty="0" smtClean="0"/>
              <a:t>н</a:t>
            </a:r>
            <a:r>
              <a:rPr lang="sr-Cyrl-RS" dirty="0" smtClean="0"/>
              <a:t>аставник српског језика Јелена Видовић</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764704"/>
            <a:ext cx="5400600" cy="1008112"/>
          </a:xfrm>
        </p:spPr>
        <p:txBody>
          <a:bodyPr/>
          <a:lstStyle/>
          <a:p>
            <a:pPr algn="ctr"/>
            <a:r>
              <a:rPr lang="sr-Cyrl-CS" dirty="0" smtClean="0"/>
              <a:t>УВОД</a:t>
            </a:r>
            <a:endParaRPr lang="en-GB" dirty="0"/>
          </a:p>
        </p:txBody>
      </p:sp>
      <p:sp>
        <p:nvSpPr>
          <p:cNvPr id="3" name="Subtitle 2"/>
          <p:cNvSpPr>
            <a:spLocks noGrp="1"/>
          </p:cNvSpPr>
          <p:nvPr>
            <p:ph type="subTitle" idx="1"/>
          </p:nvPr>
        </p:nvSpPr>
        <p:spPr>
          <a:xfrm>
            <a:off x="107504" y="2204864"/>
            <a:ext cx="8784976" cy="4104456"/>
          </a:xfrm>
        </p:spPr>
        <p:txBody>
          <a:bodyPr>
            <a:normAutofit fontScale="92500" lnSpcReduction="20000"/>
          </a:bodyPr>
          <a:lstStyle/>
          <a:p>
            <a:pPr algn="just">
              <a:spcBef>
                <a:spcPts val="3000"/>
              </a:spcBef>
            </a:pPr>
            <a:r>
              <a:rPr lang="sr-Cyrl-CS" dirty="0" smtClean="0"/>
              <a:t> </a:t>
            </a:r>
            <a:r>
              <a:rPr lang="sr-Cyrl-CS" sz="2400" dirty="0" smtClean="0"/>
              <a:t>  Пред крај прве недеље ванредног стања почела сам да размишљам о кључном и пресудном </a:t>
            </a:r>
            <a:r>
              <a:rPr lang="sr-Cyrl-CS" sz="2400" dirty="0" smtClean="0"/>
              <a:t>методичком питању </a:t>
            </a:r>
            <a:r>
              <a:rPr lang="sr-Cyrl-CS" sz="2400" dirty="0" smtClean="0"/>
              <a:t>:</a:t>
            </a:r>
            <a:endParaRPr lang="sr-Cyrl-CS" sz="2400" dirty="0" smtClean="0"/>
          </a:p>
          <a:p>
            <a:pPr algn="ctr">
              <a:spcBef>
                <a:spcPts val="3000"/>
              </a:spcBef>
            </a:pPr>
            <a:r>
              <a:rPr lang="sr-Cyrl-CS" sz="2400" b="1" dirty="0" smtClean="0">
                <a:solidFill>
                  <a:srgbClr val="FFC000"/>
                </a:solidFill>
              </a:rPr>
              <a:t>КАКО </a:t>
            </a:r>
            <a:r>
              <a:rPr lang="sr-Cyrl-CS" sz="2400" b="1" dirty="0" smtClean="0">
                <a:solidFill>
                  <a:srgbClr val="FFC000"/>
                </a:solidFill>
              </a:rPr>
              <a:t>МОТИВИСАТИ УЧЕНИКЕ ДА РАДЕ У ОВАКВИМ </a:t>
            </a:r>
            <a:r>
              <a:rPr lang="sr-Cyrl-CS" sz="2400" b="1" dirty="0" smtClean="0">
                <a:solidFill>
                  <a:srgbClr val="FFC000"/>
                </a:solidFill>
              </a:rPr>
              <a:t>УСЛОВИМА</a:t>
            </a:r>
            <a:endParaRPr lang="sr-Cyrl-CS" sz="2400" b="1" dirty="0" smtClean="0"/>
          </a:p>
          <a:p>
            <a:pPr algn="just">
              <a:spcBef>
                <a:spcPts val="3000"/>
              </a:spcBef>
            </a:pPr>
            <a:r>
              <a:rPr lang="sr-Cyrl-CS" sz="2400" b="1" dirty="0" smtClean="0"/>
              <a:t>    </a:t>
            </a:r>
            <a:r>
              <a:rPr lang="sr-Cyrl-CS" sz="2400" dirty="0" smtClean="0"/>
              <a:t>Који </a:t>
            </a:r>
            <a:r>
              <a:rPr lang="sr-Cyrl-CS" sz="2400" dirty="0" smtClean="0"/>
              <a:t>је то први задатак који треба поставити  сада пред ђаке? Почела је да се рађа у предавачима бојазан да ће ученици само летимичним погледом прећи преко датог задатка и левим кликом на црвени иксић завршити с тим</a:t>
            </a:r>
            <a:r>
              <a:rPr lang="sr-Cyrl-CS" sz="2400" dirty="0" smtClean="0"/>
              <a:t>.</a:t>
            </a:r>
          </a:p>
          <a:p>
            <a:pPr algn="just">
              <a:spcBef>
                <a:spcPts val="3000"/>
              </a:spcBef>
            </a:pPr>
            <a:r>
              <a:rPr lang="sr-Cyrl-CS" sz="2400" dirty="0" smtClean="0"/>
              <a:t>   Колико </a:t>
            </a:r>
            <a:r>
              <a:rPr lang="sr-Cyrl-CS" sz="2400" dirty="0" smtClean="0"/>
              <a:t>је потребно да буде изазован и снажан почетни старт како би ђаци упловили без потешкоћа у овакав вид наставе на даљину?</a:t>
            </a:r>
            <a:endParaRPr lang="en-GB"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7016" y="188640"/>
            <a:ext cx="8856984" cy="2088232"/>
          </a:xfrm>
        </p:spPr>
        <p:txBody>
          <a:bodyPr>
            <a:noAutofit/>
          </a:bodyPr>
          <a:lstStyle/>
          <a:p>
            <a:pPr algn="ctr"/>
            <a:r>
              <a:rPr lang="sr-Cyrl-CS" sz="3200" dirty="0" smtClean="0">
                <a:solidFill>
                  <a:schemeClr val="accent3">
                    <a:lumMod val="60000"/>
                    <a:lumOff val="40000"/>
                  </a:schemeClr>
                </a:solidFill>
                <a:effectLst>
                  <a:outerShdw blurRad="38100" dist="38100" dir="2700000" algn="tl">
                    <a:srgbClr val="000000">
                      <a:alpha val="43137"/>
                    </a:srgbClr>
                  </a:outerShdw>
                </a:effectLst>
              </a:rPr>
              <a:t/>
            </a:r>
            <a:br>
              <a:rPr lang="sr-Cyrl-CS" sz="3200" dirty="0" smtClean="0">
                <a:solidFill>
                  <a:schemeClr val="accent3">
                    <a:lumMod val="60000"/>
                    <a:lumOff val="40000"/>
                  </a:schemeClr>
                </a:solidFill>
                <a:effectLst>
                  <a:outerShdw blurRad="38100" dist="38100" dir="2700000" algn="tl">
                    <a:srgbClr val="000000">
                      <a:alpha val="43137"/>
                    </a:srgbClr>
                  </a:outerShdw>
                </a:effectLst>
              </a:rPr>
            </a:br>
            <a:r>
              <a:rPr lang="sr-Cyrl-CS" sz="3200" dirty="0" smtClean="0">
                <a:solidFill>
                  <a:schemeClr val="accent3">
                    <a:lumMod val="60000"/>
                    <a:lumOff val="40000"/>
                  </a:schemeClr>
                </a:solidFill>
                <a:effectLst>
                  <a:outerShdw blurRad="38100" dist="38100" dir="2700000" algn="tl">
                    <a:srgbClr val="000000">
                      <a:alpha val="43137"/>
                    </a:srgbClr>
                  </a:outerShdw>
                </a:effectLst>
              </a:rPr>
              <a:t/>
            </a:r>
            <a:br>
              <a:rPr lang="sr-Cyrl-CS" sz="3200" dirty="0" smtClean="0">
                <a:solidFill>
                  <a:schemeClr val="accent3">
                    <a:lumMod val="60000"/>
                    <a:lumOff val="40000"/>
                  </a:schemeClr>
                </a:solidFill>
                <a:effectLst>
                  <a:outerShdw blurRad="38100" dist="38100" dir="2700000" algn="tl">
                    <a:srgbClr val="000000">
                      <a:alpha val="43137"/>
                    </a:srgbClr>
                  </a:outerShdw>
                </a:effectLst>
              </a:rPr>
            </a:br>
            <a:r>
              <a:rPr lang="sr-Cyrl-CS" sz="3200" dirty="0" smtClean="0">
                <a:solidFill>
                  <a:schemeClr val="accent3">
                    <a:lumMod val="60000"/>
                    <a:lumOff val="40000"/>
                  </a:schemeClr>
                </a:solidFill>
                <a:effectLst>
                  <a:outerShdw blurRad="38100" dist="38100" dir="2700000" algn="tl">
                    <a:srgbClr val="000000">
                      <a:alpha val="43137"/>
                    </a:srgbClr>
                  </a:outerShdw>
                </a:effectLst>
              </a:rPr>
              <a:t>Одабир прве наставне јединице учења на даљину</a:t>
            </a:r>
            <a:br>
              <a:rPr lang="sr-Cyrl-CS" sz="3200" dirty="0" smtClean="0">
                <a:solidFill>
                  <a:schemeClr val="accent3">
                    <a:lumMod val="60000"/>
                    <a:lumOff val="40000"/>
                  </a:schemeClr>
                </a:solidFill>
                <a:effectLst>
                  <a:outerShdw blurRad="38100" dist="38100" dir="2700000" algn="tl">
                    <a:srgbClr val="000000">
                      <a:alpha val="43137"/>
                    </a:srgbClr>
                  </a:outerShdw>
                </a:effectLst>
              </a:rPr>
            </a:br>
            <a:r>
              <a:rPr lang="sr-Cyrl-CS" sz="3200" dirty="0" smtClean="0">
                <a:solidFill>
                  <a:schemeClr val="accent3">
                    <a:lumMod val="60000"/>
                    <a:lumOff val="40000"/>
                  </a:schemeClr>
                </a:solidFill>
                <a:effectLst>
                  <a:outerShdw blurRad="38100" dist="38100" dir="2700000" algn="tl">
                    <a:srgbClr val="000000">
                      <a:alpha val="43137"/>
                    </a:srgbClr>
                  </a:outerShdw>
                </a:effectLst>
              </a:rPr>
              <a:t>ЈЕЗИЧКА КУЛТУРА (ПИСМЕНО ИЗРАЖАВАЊЕ)</a:t>
            </a:r>
            <a:endParaRPr lang="en-GB" sz="3200" dirty="0">
              <a:solidFill>
                <a:schemeClr val="accent3">
                  <a:lumMod val="60000"/>
                  <a:lumOff val="40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67544" y="2564904"/>
            <a:ext cx="7992888" cy="3528392"/>
          </a:xfrm>
        </p:spPr>
        <p:txBody>
          <a:bodyPr>
            <a:normAutofit fontScale="70000" lnSpcReduction="20000"/>
          </a:bodyPr>
          <a:lstStyle/>
          <a:p>
            <a:pPr algn="ctr"/>
            <a:r>
              <a:rPr lang="sr-Cyrl-CS" dirty="0" smtClean="0"/>
              <a:t>    Како је у обиму предмета српског језика писмени састав одувек био самосталан ученички задатак, то би значило да први задатак учења на даљину  неће се много разликовати од школског.  </a:t>
            </a:r>
          </a:p>
          <a:p>
            <a:pPr algn="ctr"/>
            <a:endParaRPr lang="sr-Cyrl-CS" dirty="0" smtClean="0"/>
          </a:p>
          <a:p>
            <a:pPr algn="ctr"/>
            <a:r>
              <a:rPr lang="sr-Cyrl-CS" dirty="0" smtClean="0"/>
              <a:t>Други битан фактор за одабир ове наставне јединице јесте и чињеница  да је сада ђацима писмено изражавање и правопис једно од најнеопходнијих средстава међусобне комуникације са наставницима.</a:t>
            </a:r>
          </a:p>
          <a:p>
            <a:pPr algn="ctr"/>
            <a:endParaRPr lang="sr-Cyrl-CS" dirty="0" smtClean="0"/>
          </a:p>
          <a:p>
            <a:pPr algn="ctr"/>
            <a:r>
              <a:rPr lang="sr-Cyrl-CS" dirty="0" smtClean="0"/>
              <a:t>     Трећа значајна ставка јесте да овог полугодишта остају  ускраћени за писмене задатке које би радили да тече редовно школовање. </a:t>
            </a:r>
          </a:p>
          <a:p>
            <a:pPr algn="ctr"/>
            <a:endParaRPr lang="sr-Cyrl-CS" dirty="0" smtClean="0"/>
          </a:p>
          <a:p>
            <a:pPr algn="ctr"/>
            <a:r>
              <a:rPr lang="sr-Cyrl-CS" dirty="0" smtClean="0"/>
              <a:t>Коцкице су се поклопиле, сада је време одабрати тему...</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908720"/>
            <a:ext cx="7632848" cy="1499592"/>
          </a:xfrm>
        </p:spPr>
        <p:txBody>
          <a:bodyPr>
            <a:normAutofit/>
          </a:bodyPr>
          <a:lstStyle/>
          <a:p>
            <a:pPr algn="ctr"/>
            <a:r>
              <a:rPr lang="sr-Cyrl-CS" sz="3100" dirty="0" smtClean="0"/>
              <a:t>Тема писменог састава</a:t>
            </a:r>
            <a:r>
              <a:rPr lang="sr-Cyrl-CS" dirty="0" smtClean="0"/>
              <a:t/>
            </a:r>
            <a:br>
              <a:rPr lang="sr-Cyrl-CS" dirty="0" smtClean="0"/>
            </a:br>
            <a:r>
              <a:rPr lang="sr-Cyrl-CS" sz="3600" dirty="0" smtClean="0"/>
              <a:t>“</a:t>
            </a:r>
            <a:r>
              <a:rPr lang="sr-Cyrl-CS" sz="3600" i="1" u="sng" dirty="0" smtClean="0"/>
              <a:t>ОВА ПРВА НЕДЕЉА ПРОТЕКЛА ЈЕ...</a:t>
            </a:r>
            <a:r>
              <a:rPr lang="sr-Cyrl-CS" sz="3600" dirty="0" smtClean="0"/>
              <a:t>”</a:t>
            </a:r>
            <a:endParaRPr lang="en-GB" sz="3600" dirty="0"/>
          </a:p>
        </p:txBody>
      </p:sp>
      <p:sp>
        <p:nvSpPr>
          <p:cNvPr id="3" name="Subtitle 2"/>
          <p:cNvSpPr>
            <a:spLocks noGrp="1"/>
          </p:cNvSpPr>
          <p:nvPr>
            <p:ph type="subTitle" idx="1"/>
          </p:nvPr>
        </p:nvSpPr>
        <p:spPr>
          <a:xfrm>
            <a:off x="539552" y="3212976"/>
            <a:ext cx="7999040" cy="3512832"/>
          </a:xfrm>
        </p:spPr>
        <p:txBody>
          <a:bodyPr>
            <a:normAutofit/>
          </a:bodyPr>
          <a:lstStyle/>
          <a:p>
            <a:pPr algn="just"/>
            <a:r>
              <a:rPr lang="sr-Cyrl-CS" sz="2400" dirty="0" smtClean="0"/>
              <a:t>    У складу са ванредним околностима задала сам тему која, иако није у потпуности, ипак сугерише на дневничко исповедно писање. Док су доживљаји свежи, изузетни и снажни, а рачунајући на свеприсутну искреност код ђака, тема исповедног типа у новонасталим ванредним условима даје добар потенцијал за успешну обраду писменог задатка.  </a:t>
            </a:r>
            <a:endParaRPr lang="en-GB"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20688"/>
            <a:ext cx="7701480" cy="1080120"/>
          </a:xfrm>
        </p:spPr>
        <p:txBody>
          <a:bodyPr>
            <a:normAutofit/>
          </a:bodyPr>
          <a:lstStyle/>
          <a:p>
            <a:pPr algn="ctr"/>
            <a:r>
              <a:rPr lang="sr-Cyrl-CS" sz="4800" dirty="0" smtClean="0"/>
              <a:t>А ЕВО И НЕКИ ОД  ЊИХ</a:t>
            </a:r>
            <a:endParaRPr lang="en-GB" sz="4800" dirty="0"/>
          </a:p>
        </p:txBody>
      </p:sp>
      <p:sp>
        <p:nvSpPr>
          <p:cNvPr id="3" name="Subtitle 2"/>
          <p:cNvSpPr>
            <a:spLocks noGrp="1"/>
          </p:cNvSpPr>
          <p:nvPr>
            <p:ph type="subTitle" idx="1"/>
          </p:nvPr>
        </p:nvSpPr>
        <p:spPr>
          <a:xfrm>
            <a:off x="533400" y="2492896"/>
            <a:ext cx="7854696" cy="3816424"/>
          </a:xfrm>
        </p:spPr>
        <p:txBody>
          <a:bodyPr>
            <a:normAutofit/>
          </a:bodyPr>
          <a:lstStyle/>
          <a:p>
            <a:pPr algn="just"/>
            <a:r>
              <a:rPr lang="sr-Cyrl-CS" dirty="0" smtClean="0"/>
              <a:t>     Пред вама су састави мојих ђака, неки у целости, неки у одломцима. Кроз њихове радове видећете да су све три искуствене поставке писмених задатака обједињене (субјективна, објективизирана и објективна), тако да могу са поносом рећи како су успешно извршили овај домаћи задатак. </a:t>
            </a:r>
          </a:p>
          <a:p>
            <a:pPr algn="just"/>
            <a:r>
              <a:rPr lang="sr-Cyrl-CS" dirty="0" smtClean="0"/>
              <a:t>     Коментари и преписке са ученицима у овој презентацији изостављени су.</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764704"/>
            <a:ext cx="7413448" cy="936104"/>
          </a:xfrm>
        </p:spPr>
        <p:txBody>
          <a:bodyPr/>
          <a:lstStyle/>
          <a:p>
            <a:pPr algn="ctr"/>
            <a:r>
              <a:rPr lang="sr-Cyrl-CS" dirty="0" smtClean="0"/>
              <a:t>ПЕТИ РАЗРЕД </a:t>
            </a:r>
            <a:endParaRPr lang="en-GB" dirty="0"/>
          </a:p>
        </p:txBody>
      </p:sp>
      <p:sp>
        <p:nvSpPr>
          <p:cNvPr id="3" name="Subtitle 2"/>
          <p:cNvSpPr>
            <a:spLocks noGrp="1"/>
          </p:cNvSpPr>
          <p:nvPr>
            <p:ph type="subTitle" idx="1"/>
          </p:nvPr>
        </p:nvSpPr>
        <p:spPr>
          <a:xfrm>
            <a:off x="467544" y="2060848"/>
            <a:ext cx="5544616" cy="4608512"/>
          </a:xfrm>
        </p:spPr>
        <p:txBody>
          <a:bodyPr>
            <a:normAutofit fontScale="55000" lnSpcReduction="20000"/>
          </a:bodyPr>
          <a:lstStyle/>
          <a:p>
            <a:pPr algn="ctr"/>
            <a:r>
              <a:rPr lang="sr-Cyrl-RS" dirty="0" smtClean="0"/>
              <a:t>Ова прва недеља протекла је...</a:t>
            </a:r>
          </a:p>
          <a:p>
            <a:endParaRPr lang="en-GB" dirty="0" smtClean="0"/>
          </a:p>
          <a:p>
            <a:pPr algn="l"/>
            <a:r>
              <a:rPr lang="sr-Cyrl-RS" dirty="0" smtClean="0"/>
              <a:t>       Понекад нисмо ни свесни како нам неке животне околности моги променити свакодневни живот. Ишли смо у школу, пролеће само што није почело,  дружили се, свакодневно се играли после школе и нисмо ни слутили шта нас чека.</a:t>
            </a:r>
            <a:endParaRPr lang="en-GB" dirty="0" smtClean="0"/>
          </a:p>
          <a:p>
            <a:pPr algn="l"/>
            <a:r>
              <a:rPr lang="sr-Cyrl-RS" dirty="0" smtClean="0"/>
              <a:t>      Преко ноћи су увели ванредно стање, затворили школу и били смо принуђени да се суочимо са новим начином учења. Била сам тужна зато што нећемо неко време ићи у школу, на екскурзију и што нећу моћи нормално да се играм са својим другарима. Ова прва недеља протекла је тако што смо часове имали преко телевизије и материјал за учење смо добијали путем емајла. Наставници су нам слали кодове за интернет учионице да бисмо могли да комуницирамо. Моје старије сестре су морале из Београда да се врате кући и нису биле нимало срећне због тога. Овај начин рада је и за ученике и за наставнике нов, али ја се надам да ћемо сви заједно успешно све то савладти и научити градиво које је било планирано за ову школску годину.  Теже ми је пало то што ми је кретање ограничено, него што не идем у школу, али ако желимо да останемо здрави морамо се придржавати свих правила.</a:t>
            </a:r>
            <a:endParaRPr lang="en-GB" dirty="0" smtClean="0"/>
          </a:p>
          <a:p>
            <a:pPr algn="l"/>
            <a:r>
              <a:rPr lang="sr-Cyrl-RS" dirty="0" smtClean="0"/>
              <a:t>   Битно је да останемо сви у кућама и тако сачувамо своје здравље, док се епидемија не прекине, а за дружење и забаву биће времена. </a:t>
            </a:r>
            <a:endParaRPr lang="en-GB" dirty="0" smtClean="0"/>
          </a:p>
          <a:p>
            <a:pPr algn="l"/>
            <a:r>
              <a:rPr lang="sr-Cyrl-RS" dirty="0" smtClean="0"/>
              <a:t> </a:t>
            </a:r>
            <a:endParaRPr lang="en-GB" dirty="0" smtClean="0"/>
          </a:p>
          <a:p>
            <a:r>
              <a:rPr lang="sr-Cyrl-RS" dirty="0" smtClean="0"/>
              <a:t> </a:t>
            </a:r>
            <a:endParaRPr lang="en-GB" dirty="0" smtClean="0"/>
          </a:p>
          <a:p>
            <a:endParaRPr lang="en-GB" dirty="0" smtClean="0"/>
          </a:p>
          <a:p>
            <a:endParaRPr lang="en-GB" dirty="0"/>
          </a:p>
        </p:txBody>
      </p:sp>
      <p:pic>
        <p:nvPicPr>
          <p:cNvPr id="5" name="Даница и Филип.wma">
            <a:hlinkClick r:id="" action="ppaction://media"/>
          </p:cNvPr>
          <p:cNvPicPr>
            <a:picLocks noRot="1" noChangeAspect="1"/>
          </p:cNvPicPr>
          <p:nvPr>
            <a:audioFile r:link="rId1"/>
          </p:nvPr>
        </p:nvPicPr>
        <p:blipFill>
          <a:blip r:embed="rId3" cstate="print"/>
          <a:stretch>
            <a:fillRect/>
          </a:stretch>
        </p:blipFill>
        <p:spPr>
          <a:xfrm>
            <a:off x="2555776" y="6093296"/>
            <a:ext cx="304800" cy="304800"/>
          </a:xfrm>
          <a:prstGeom prst="rect">
            <a:avLst/>
          </a:prstGeom>
        </p:spPr>
      </p:pic>
      <p:pic>
        <p:nvPicPr>
          <p:cNvPr id="1026" name="Picture 2" descr="C:\Users\nikola\Desktop\ОВА ПРВА НЕДЕЉА ПРОТЕКЛА ЈЕ\ПЕТАЦИ\Филип Перић.jpg"/>
          <p:cNvPicPr>
            <a:picLocks noChangeAspect="1" noChangeArrowheads="1"/>
          </p:cNvPicPr>
          <p:nvPr/>
        </p:nvPicPr>
        <p:blipFill>
          <a:blip r:embed="rId4" cstate="print"/>
          <a:srcRect/>
          <a:stretch>
            <a:fillRect/>
          </a:stretch>
        </p:blipFill>
        <p:spPr bwMode="auto">
          <a:xfrm>
            <a:off x="5985982" y="2060848"/>
            <a:ext cx="2803000" cy="393037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4791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404664"/>
            <a:ext cx="6909392" cy="792088"/>
          </a:xfrm>
        </p:spPr>
        <p:txBody>
          <a:bodyPr>
            <a:normAutofit fontScale="90000"/>
          </a:bodyPr>
          <a:lstStyle/>
          <a:p>
            <a:pPr algn="ctr"/>
            <a:r>
              <a:rPr lang="sr-Cyrl-CS" dirty="0" smtClean="0"/>
              <a:t>ШЕСТИ РАЗРЕД</a:t>
            </a:r>
            <a:endParaRPr lang="en-GB" dirty="0"/>
          </a:p>
        </p:txBody>
      </p:sp>
      <p:sp>
        <p:nvSpPr>
          <p:cNvPr id="3" name="Subtitle 2"/>
          <p:cNvSpPr>
            <a:spLocks noGrp="1"/>
          </p:cNvSpPr>
          <p:nvPr>
            <p:ph type="subTitle" idx="1"/>
          </p:nvPr>
        </p:nvSpPr>
        <p:spPr>
          <a:xfrm>
            <a:off x="251520" y="5877272"/>
            <a:ext cx="4176464" cy="792088"/>
          </a:xfrm>
        </p:spPr>
        <p:txBody>
          <a:bodyPr>
            <a:normAutofit lnSpcReduction="10000"/>
          </a:bodyPr>
          <a:lstStyle/>
          <a:p>
            <a:pPr algn="l"/>
            <a:r>
              <a:rPr lang="sr-Cyrl-CS" sz="1400" dirty="0" smtClean="0"/>
              <a:t>                                                        </a:t>
            </a:r>
          </a:p>
          <a:p>
            <a:pPr algn="l"/>
            <a:r>
              <a:rPr lang="sr-Cyrl-CS" sz="1400" dirty="0" smtClean="0"/>
              <a:t>                             </a:t>
            </a:r>
          </a:p>
          <a:p>
            <a:pPr algn="l"/>
            <a:r>
              <a:rPr lang="sr-Cyrl-CS" sz="1400" dirty="0" smtClean="0"/>
              <a:t>    </a:t>
            </a:r>
          </a:p>
          <a:p>
            <a:pPr algn="l"/>
            <a:endParaRPr lang="en-GB" sz="1400" dirty="0"/>
          </a:p>
        </p:txBody>
      </p:sp>
      <p:pic>
        <p:nvPicPr>
          <p:cNvPr id="8" name="Picture 2"/>
          <p:cNvPicPr>
            <a:picLocks noChangeAspect="1" noChangeArrowheads="1"/>
          </p:cNvPicPr>
          <p:nvPr/>
        </p:nvPicPr>
        <p:blipFill>
          <a:blip r:embed="rId3" cstate="print"/>
          <a:srcRect/>
          <a:stretch>
            <a:fillRect/>
          </a:stretch>
        </p:blipFill>
        <p:spPr bwMode="auto">
          <a:xfrm>
            <a:off x="1" y="1700808"/>
            <a:ext cx="4211960" cy="4117688"/>
          </a:xfrm>
          <a:prstGeom prst="rect">
            <a:avLst/>
          </a:prstGeom>
          <a:noFill/>
          <a:ln w="9525">
            <a:noFill/>
            <a:miter lim="800000"/>
            <a:headEnd/>
            <a:tailEnd/>
          </a:ln>
        </p:spPr>
      </p:pic>
      <p:sp>
        <p:nvSpPr>
          <p:cNvPr id="9" name="Rounded Rectangular Callout 8"/>
          <p:cNvSpPr/>
          <p:nvPr/>
        </p:nvSpPr>
        <p:spPr>
          <a:xfrm>
            <a:off x="4716016" y="1556792"/>
            <a:ext cx="4104456" cy="424847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4" descr="C:\Users\nikola\Desktop\ОВА ПРВА НЕДЕЉА ПРОТЕКЛА ЈЕ\ШЕСТАЦИ\Screenshot_1.jpg"/>
          <p:cNvPicPr>
            <a:picLocks noChangeAspect="1" noChangeArrowheads="1"/>
          </p:cNvPicPr>
          <p:nvPr/>
        </p:nvPicPr>
        <p:blipFill>
          <a:blip r:embed="rId4" cstate="print"/>
          <a:srcRect/>
          <a:stretch>
            <a:fillRect/>
          </a:stretch>
        </p:blipFill>
        <p:spPr bwMode="auto">
          <a:xfrm>
            <a:off x="4860032" y="1844824"/>
            <a:ext cx="3816424" cy="3600400"/>
          </a:xfrm>
          <a:prstGeom prst="rect">
            <a:avLst/>
          </a:prstGeom>
          <a:noFill/>
        </p:spPr>
      </p:pic>
      <p:pic>
        <p:nvPicPr>
          <p:cNvPr id="13" name="Филип Перић -састав.mp3">
            <a:hlinkClick r:id="" action="ppaction://media"/>
          </p:cNvPr>
          <p:cNvPicPr>
            <a:picLocks noRot="1" noChangeAspect="1"/>
          </p:cNvPicPr>
          <p:nvPr>
            <a:audioFile r:link="rId1"/>
          </p:nvPr>
        </p:nvPicPr>
        <p:blipFill>
          <a:blip r:embed="rId5" cstate="print"/>
          <a:stretch>
            <a:fillRect/>
          </a:stretch>
        </p:blipFill>
        <p:spPr>
          <a:xfrm>
            <a:off x="1763688" y="6309320"/>
            <a:ext cx="304800" cy="304800"/>
          </a:xfrm>
          <a:prstGeom prst="rect">
            <a:avLst/>
          </a:prstGeom>
        </p:spPr>
      </p:pic>
    </p:spTree>
  </p:cSld>
  <p:clrMapOvr>
    <a:masterClrMapping/>
  </p:clrMapOvr>
  <p:transition>
    <p:dissolve/>
  </p:transition>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35283" fill="hold"/>
                                        <p:tgtEl>
                                          <p:spTgt spid="13"/>
                                        </p:tgtEl>
                                      </p:cBhvr>
                                    </p:cmd>
                                  </p:childTnLst>
                                </p:cTn>
                              </p:par>
                            </p:childTnLst>
                          </p:cTn>
                        </p:par>
                      </p:childTnLst>
                    </p:cTn>
                  </p:par>
                </p:childTnLst>
              </p:cTn>
              <p:nextCondLst>
                <p:cond evt="onClick" delay="0">
                  <p:tgtEl>
                    <p:spTgt spid="13"/>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3"/>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0"/>
            <a:ext cx="7851648" cy="923528"/>
          </a:xfrm>
        </p:spPr>
        <p:txBody>
          <a:bodyPr>
            <a:normAutofit/>
          </a:bodyPr>
          <a:lstStyle/>
          <a:p>
            <a:pPr algn="ctr"/>
            <a:r>
              <a:rPr lang="sr-Cyrl-RS" dirty="0" smtClean="0"/>
              <a:t>СЕДМИ РАЗРЕД</a:t>
            </a:r>
            <a:endParaRPr lang="en-GB" dirty="0"/>
          </a:p>
        </p:txBody>
      </p:sp>
      <p:sp>
        <p:nvSpPr>
          <p:cNvPr id="3" name="Subtitle 2"/>
          <p:cNvSpPr>
            <a:spLocks noGrp="1"/>
          </p:cNvSpPr>
          <p:nvPr>
            <p:ph type="subTitle" idx="1"/>
          </p:nvPr>
        </p:nvSpPr>
        <p:spPr>
          <a:xfrm>
            <a:off x="4716016" y="764704"/>
            <a:ext cx="4176464" cy="4032448"/>
          </a:xfrm>
        </p:spPr>
        <p:txBody>
          <a:bodyPr>
            <a:noAutofit/>
          </a:bodyPr>
          <a:lstStyle/>
          <a:p>
            <a:pPr algn="ctr"/>
            <a:endParaRPr lang="sr-Cyrl-CS" sz="1200" i="1" dirty="0" smtClean="0">
              <a:solidFill>
                <a:schemeClr val="accent6">
                  <a:lumMod val="60000"/>
                  <a:lumOff val="40000"/>
                </a:schemeClr>
              </a:solidFill>
            </a:endParaRPr>
          </a:p>
          <a:p>
            <a:pPr algn="ctr"/>
            <a:r>
              <a:rPr lang="sr-Cyrl-CS" sz="1200" i="1" dirty="0" smtClean="0">
                <a:solidFill>
                  <a:schemeClr val="tx2">
                    <a:lumMod val="75000"/>
                  </a:schemeClr>
                </a:solidFill>
              </a:rPr>
              <a:t>Кад порастем бићу...</a:t>
            </a:r>
          </a:p>
          <a:p>
            <a:pPr algn="ctr"/>
            <a:endParaRPr lang="sr-Cyrl-CS" sz="1200" i="1" dirty="0" smtClean="0">
              <a:solidFill>
                <a:schemeClr val="tx2">
                  <a:lumMod val="75000"/>
                </a:schemeClr>
              </a:solidFill>
            </a:endParaRPr>
          </a:p>
          <a:p>
            <a:pPr algn="just"/>
            <a:r>
              <a:rPr lang="sr-Cyrl-CS" sz="1200" i="1" dirty="0" smtClean="0">
                <a:solidFill>
                  <a:schemeClr val="tx2">
                    <a:lumMod val="75000"/>
                  </a:schemeClr>
                </a:solidFill>
              </a:rPr>
              <a:t>  Свако дете има сан. Уметност постоји још од каменог доба праисторије. Човеку даје осећања. Моја жеља је да постанем уметник. Цртање је део уметности који изражава осећања.</a:t>
            </a:r>
          </a:p>
          <a:p>
            <a:pPr algn="just"/>
            <a:r>
              <a:rPr lang="sr-Cyrl-CS" sz="1200" i="1" dirty="0" smtClean="0">
                <a:solidFill>
                  <a:schemeClr val="tx2">
                    <a:lumMod val="75000"/>
                  </a:schemeClr>
                </a:solidFill>
              </a:rPr>
              <a:t>   Мој први рад нацртао сам пре неког времена. Када сам питао за мишљење, речено ми је да имам талента. То ме је инспирисало да цртам још више. Изгубио сам вољу неко време јер ниједан цртеж није био толико добар као први. То је уобичајено код уметника. Када је сва та нада нестала, нацртао сам цртеж  који је био бољи него први. Добио је почасно место на зиду у мојој соби. Моја изгубљена воља је била пронађена. Уз ту вољу сам осећао срећу кроз цртање и осећам је и даље.</a:t>
            </a:r>
          </a:p>
          <a:p>
            <a:pPr algn="just"/>
            <a:r>
              <a:rPr lang="sr-Cyrl-CS" sz="1200" i="1" dirty="0" smtClean="0">
                <a:solidFill>
                  <a:schemeClr val="tx2">
                    <a:lumMod val="75000"/>
                  </a:schemeClr>
                </a:solidFill>
              </a:rPr>
              <a:t> Мој вид будућности је прилично позитиван. Ја видим да ћу постати уметник.</a:t>
            </a:r>
          </a:p>
          <a:p>
            <a:endParaRPr lang="sr-Cyrl-CS" sz="1200" i="1" dirty="0" smtClean="0">
              <a:solidFill>
                <a:schemeClr val="tx2">
                  <a:lumMod val="75000"/>
                </a:schemeClr>
              </a:solidFill>
            </a:endParaRPr>
          </a:p>
          <a:p>
            <a:pPr algn="just"/>
            <a:r>
              <a:rPr lang="sr-Cyrl-CS" sz="1200" i="1" dirty="0" smtClean="0">
                <a:solidFill>
                  <a:schemeClr val="tx2">
                    <a:lumMod val="75000"/>
                  </a:schemeClr>
                </a:solidFill>
              </a:rPr>
              <a:t> </a:t>
            </a:r>
            <a:endParaRPr lang="en-GB" sz="1200" i="1" dirty="0">
              <a:solidFill>
                <a:schemeClr val="tx2">
                  <a:lumMod val="75000"/>
                </a:schemeClr>
              </a:solidFill>
            </a:endParaRPr>
          </a:p>
        </p:txBody>
      </p:sp>
      <p:sp>
        <p:nvSpPr>
          <p:cNvPr id="3074" name="Rectangle 2"/>
          <p:cNvSpPr>
            <a:spLocks noChangeArrowheads="1"/>
          </p:cNvSpPr>
          <p:nvPr/>
        </p:nvSpPr>
        <p:spPr bwMode="auto">
          <a:xfrm>
            <a:off x="179512" y="620688"/>
            <a:ext cx="439248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sr-Cyrl-CS" sz="1200" b="0" i="0" u="none" strike="noStrike" cap="none" normalizeH="0" baseline="0" dirty="0" smtClean="0">
              <a:ln>
                <a:noFill/>
              </a:ln>
              <a:solidFill>
                <a:schemeClr val="tx2">
                  <a:lumMod val="75000"/>
                </a:schemeClr>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sr-Cyrl-CS" sz="1200" dirty="0" smtClean="0">
              <a:solidFill>
                <a:schemeClr val="tx2">
                  <a:lumMod val="75000"/>
                </a:schemeClr>
              </a:solidFill>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sr-Cyrl-CS" sz="1200" b="0" i="0" u="none" strike="noStrike" cap="none" normalizeH="0" baseline="0" dirty="0" smtClean="0">
                <a:ln>
                  <a:noFill/>
                </a:ln>
                <a:solidFill>
                  <a:schemeClr val="tx2">
                    <a:lumMod val="75000"/>
                  </a:schemeClr>
                </a:solidFill>
                <a:effectLst/>
                <a:latin typeface="Calibri" pitchFamily="34" charset="0"/>
                <a:ea typeface="Calibri" pitchFamily="34" charset="0"/>
                <a:cs typeface="Times New Roman" pitchFamily="18" charset="0"/>
              </a:rPr>
              <a:t>ОВА ПРВА НЕДЕЉА ПРОТЕКЛА ЈЕ...</a:t>
            </a:r>
          </a:p>
          <a:p>
            <a:pPr marL="0" marR="0" lvl="0" indent="0" algn="ctr" defTabSz="914400" rtl="0" eaLnBrk="0" fontAlgn="base" latinLnBrk="0" hangingPunct="0">
              <a:lnSpc>
                <a:spcPct val="100000"/>
              </a:lnSpc>
              <a:spcBef>
                <a:spcPct val="0"/>
              </a:spcBef>
              <a:spcAft>
                <a:spcPct val="0"/>
              </a:spcAft>
              <a:buClrTx/>
              <a:buSzTx/>
              <a:buFontTx/>
              <a:buNone/>
              <a:tabLst/>
            </a:pPr>
            <a:r>
              <a:rPr kumimoji="0" lang="sr-Cyrl-CS" sz="1200" b="0" i="1" u="none" strike="noStrike" cap="none" normalizeH="0" baseline="0" dirty="0" smtClean="0">
                <a:ln>
                  <a:noFill/>
                </a:ln>
                <a:solidFill>
                  <a:schemeClr val="tx2">
                    <a:lumMod val="75000"/>
                  </a:schemeClr>
                </a:solidFill>
                <a:effectLst/>
                <a:latin typeface="Calibri" pitchFamily="34" charset="0"/>
                <a:ea typeface="Calibri" pitchFamily="34" charset="0"/>
                <a:cs typeface="Times New Roman" pitchFamily="18" charset="0"/>
              </a:rPr>
              <a:t>Један пролећни дан</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2">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r-Cyrl-CS" sz="1200" b="0" i="1" u="none" strike="noStrike" cap="none" normalizeH="0" baseline="0" dirty="0" smtClean="0">
                <a:ln>
                  <a:noFill/>
                </a:ln>
                <a:solidFill>
                  <a:schemeClr val="tx2">
                    <a:lumMod val="75000"/>
                  </a:schemeClr>
                </a:solidFill>
                <a:effectLst/>
                <a:latin typeface="Calibri" pitchFamily="34" charset="0"/>
                <a:ea typeface="Calibri" pitchFamily="34" charset="0"/>
                <a:cs typeface="Times New Roman" pitchFamily="18" charset="0"/>
              </a:rPr>
              <a:t>      Као и сваког пролећа, први зраци сунца кад обасјају село, ја као и свако дете волим природу и све што се буди у њој. Тако сам решио једнога дана, иако је ова зима била блага и сунчана, решио сам да одем у шуму и видим да ли је природа почела да се буди.</a:t>
            </a:r>
            <a:endParaRPr kumimoji="0" lang="en-GB" sz="1200" b="0" i="0" u="none" strike="noStrike" cap="none" normalizeH="0" baseline="0" dirty="0" smtClean="0">
              <a:ln>
                <a:noFill/>
              </a:ln>
              <a:solidFill>
                <a:schemeClr val="tx2">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r-Cyrl-CS" sz="1200" b="0" i="1" u="none" strike="noStrike" cap="none" normalizeH="0" baseline="0" dirty="0" smtClean="0">
                <a:ln>
                  <a:noFill/>
                </a:ln>
                <a:solidFill>
                  <a:schemeClr val="tx2">
                    <a:lumMod val="75000"/>
                  </a:schemeClr>
                </a:solidFill>
                <a:effectLst/>
                <a:latin typeface="Calibri" pitchFamily="34" charset="0"/>
                <a:ea typeface="Calibri" pitchFamily="34" charset="0"/>
                <a:cs typeface="Times New Roman" pitchFamily="18" charset="0"/>
              </a:rPr>
              <a:t>     С обзиром  на новонасталу ситуацију сталног причања на телевизији, решио сам да одем у природу. Недостаје ми школа, другови,другачије је на летњем распусту. Овај пролећни никако ми се не свиђа. Отишао сам до шуме са татом. Тамо је све било лепо,дрвеће је почело да пупољи, мале листиће да пта на сва дрвећа. Шетао сам боровом шумом, чист ваздух ми је пријао.Видео сам цвеће миксице  плаве које су почеле да цветају и једну срну која је видевши ме застала, погледала и трчећи нестала у дубокој шуми. Потоци су бујали и сливали се низ поток који је вукао ка подножју брда на којем сам био. Сунце је своје зраке бацало на шуму и дрвеће које је тек почело да пушта листиће. Птице које су прелетале изнад шуме нестале су када је почело сунце да залази иза брда. Већ је било сунце излазило када сам кренуо из шуме кући.</a:t>
            </a:r>
            <a:endParaRPr kumimoji="0" lang="en-GB" sz="1200" b="0" i="0" u="none" strike="noStrike" cap="none" normalizeH="0" baseline="0" dirty="0" smtClean="0">
              <a:ln>
                <a:noFill/>
              </a:ln>
              <a:solidFill>
                <a:schemeClr val="tx2">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r-Cyrl-CS" sz="1200" b="0" i="1" u="none" strike="noStrike" cap="none" normalizeH="0" baseline="0" dirty="0" smtClean="0">
                <a:ln>
                  <a:noFill/>
                </a:ln>
                <a:solidFill>
                  <a:schemeClr val="tx2">
                    <a:lumMod val="75000"/>
                  </a:schemeClr>
                </a:solidFill>
                <a:effectLst/>
                <a:latin typeface="Calibri" pitchFamily="34" charset="0"/>
                <a:ea typeface="Calibri" pitchFamily="34" charset="0"/>
                <a:cs typeface="Times New Roman" pitchFamily="18" charset="0"/>
              </a:rPr>
              <a:t>    Могу још то да додам. Волим природу,цвеће, животиње и све што је у њој, али недостаје ми школа и волео бих да се ово што пре заврши да бих се и ја и другови вратили у наше школске клупе.</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r-Cyrl-CS" sz="1200" b="0" i="1" u="none" strike="noStrike" cap="none" normalizeH="0" baseline="0" dirty="0" smtClean="0">
                <a:ln>
                  <a:noFill/>
                </a:ln>
                <a:solidFill>
                  <a:schemeClr val="tx2">
                    <a:lumMod val="75000"/>
                  </a:schemeClr>
                </a:solidFill>
                <a:effectLst/>
                <a:latin typeface="Calibri" pitchFamily="34" charset="0"/>
                <a:ea typeface="Calibri" pitchFamily="34" charset="0"/>
                <a:cs typeface="Times New Roman" pitchFamily="18" charset="0"/>
              </a:rPr>
              <a:t>Стефан Перић</a:t>
            </a:r>
            <a:endParaRPr kumimoji="0" lang="en-GB" sz="1200" b="0" i="0" u="none" strike="noStrike" cap="none" normalizeH="0" baseline="0" dirty="0" smtClean="0">
              <a:ln>
                <a:noFill/>
              </a:ln>
              <a:solidFill>
                <a:schemeClr val="tx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Flowchart: Alternate Process 13"/>
          <p:cNvSpPr/>
          <p:nvPr/>
        </p:nvSpPr>
        <p:spPr>
          <a:xfrm>
            <a:off x="5471592" y="4797152"/>
            <a:ext cx="3672408" cy="187220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sr-Cyrl-RS" sz="1200" dirty="0" smtClean="0">
                <a:solidFill>
                  <a:schemeClr val="accent1">
                    <a:lumMod val="50000"/>
                  </a:schemeClr>
                </a:solidFill>
              </a:rPr>
              <a:t>(...)</a:t>
            </a:r>
            <a:r>
              <a:rPr lang="sr-Cyrl-RS" sz="1200" i="1" dirty="0" smtClean="0">
                <a:solidFill>
                  <a:schemeClr val="accent1">
                    <a:lumMod val="50000"/>
                  </a:schemeClr>
                </a:solidFill>
              </a:rPr>
              <a:t>Помало је тужно што не идемо у школу.(...) Могао сам да се препустим свом хобију пецању.</a:t>
            </a:r>
          </a:p>
          <a:p>
            <a:pPr algn="just"/>
            <a:r>
              <a:rPr lang="sr-Cyrl-RS" sz="1200" i="1" dirty="0" smtClean="0">
                <a:solidFill>
                  <a:schemeClr val="accent1">
                    <a:lumMod val="50000"/>
                  </a:schemeClr>
                </a:solidFill>
              </a:rPr>
              <a:t>И да играм кошарку и фудбал.</a:t>
            </a:r>
            <a:r>
              <a:rPr lang="sr-Cyrl-RS" dirty="0" smtClean="0">
                <a:solidFill>
                  <a:schemeClr val="accent1">
                    <a:lumMod val="50000"/>
                  </a:schemeClr>
                </a:solidFill>
              </a:rPr>
              <a:t> </a:t>
            </a:r>
            <a:r>
              <a:rPr lang="sr-Cyrl-RS" sz="1200" i="1" dirty="0" smtClean="0">
                <a:solidFill>
                  <a:schemeClr val="accent1">
                    <a:lumMod val="50000"/>
                  </a:schemeClr>
                </a:solidFill>
              </a:rPr>
              <a:t>Најзанимљивије је било када сам се са својим другом и другарицом шетао све до брњичког кањона</a:t>
            </a:r>
            <a:r>
              <a:rPr lang="sr-Cyrl-RS" dirty="0" smtClean="0">
                <a:solidFill>
                  <a:schemeClr val="accent1">
                    <a:lumMod val="50000"/>
                  </a:schemeClr>
                </a:solidFill>
              </a:rPr>
              <a:t>. </a:t>
            </a:r>
          </a:p>
          <a:p>
            <a:pPr algn="just"/>
            <a:r>
              <a:rPr lang="sr-Cyrl-RS" sz="1200" i="1" dirty="0" smtClean="0">
                <a:solidFill>
                  <a:schemeClr val="accent1">
                    <a:lumMod val="50000"/>
                  </a:schemeClr>
                </a:solidFill>
              </a:rPr>
              <a:t>Ја бих волео да кренемо у школу, јер имамо више другара. Занимљивије је кад нас је више.</a:t>
            </a:r>
          </a:p>
          <a:p>
            <a:pPr algn="r"/>
            <a:endParaRPr lang="en-GB" sz="1200" i="1" dirty="0">
              <a:solidFill>
                <a:schemeClr val="accent1">
                  <a:lumMod val="50000"/>
                </a:schemeClr>
              </a:solidFill>
            </a:endParaRPr>
          </a:p>
        </p:txBody>
      </p:sp>
      <p:sp>
        <p:nvSpPr>
          <p:cNvPr id="17" name="Flowchart: Alternate Process 16"/>
          <p:cNvSpPr/>
          <p:nvPr/>
        </p:nvSpPr>
        <p:spPr>
          <a:xfrm>
            <a:off x="179512" y="980728"/>
            <a:ext cx="4392488" cy="587727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endParaRPr lang="sr-Cyrl-CS" sz="1400" dirty="0" smtClean="0">
              <a:solidFill>
                <a:schemeClr val="accent1">
                  <a:lumMod val="50000"/>
                </a:schemeClr>
              </a:solidFill>
              <a:latin typeface="Calibri" pitchFamily="34" charset="0"/>
              <a:ea typeface="Calibri" pitchFamily="34" charset="0"/>
              <a:cs typeface="Times New Roman" pitchFamily="18" charset="0"/>
            </a:endParaRPr>
          </a:p>
          <a:p>
            <a:pPr lvl="0" algn="ctr" fontAlgn="base">
              <a:spcBef>
                <a:spcPct val="0"/>
              </a:spcBef>
              <a:spcAft>
                <a:spcPct val="0"/>
              </a:spcAft>
            </a:pPr>
            <a:r>
              <a:rPr lang="sr-Cyrl-CS" sz="1400" dirty="0" smtClean="0">
                <a:solidFill>
                  <a:schemeClr val="accent1">
                    <a:lumMod val="50000"/>
                  </a:schemeClr>
                </a:solidFill>
                <a:latin typeface="Calibri" pitchFamily="34" charset="0"/>
                <a:ea typeface="Calibri" pitchFamily="34" charset="0"/>
                <a:cs typeface="Times New Roman" pitchFamily="18" charset="0"/>
              </a:rPr>
              <a:t>ОВА ПРВА НЕДЕЉА ПРОТЕКЛА ЈЕ...</a:t>
            </a:r>
          </a:p>
          <a:p>
            <a:pPr lvl="0" algn="ctr" eaLnBrk="0" fontAlgn="base" hangingPunct="0">
              <a:spcBef>
                <a:spcPct val="0"/>
              </a:spcBef>
              <a:spcAft>
                <a:spcPct val="0"/>
              </a:spcAft>
            </a:pPr>
            <a:r>
              <a:rPr lang="sr-Cyrl-CS" sz="1400" i="1" dirty="0" smtClean="0">
                <a:solidFill>
                  <a:schemeClr val="accent1">
                    <a:lumMod val="50000"/>
                  </a:schemeClr>
                </a:solidFill>
                <a:latin typeface="Calibri" pitchFamily="34" charset="0"/>
                <a:ea typeface="Calibri" pitchFamily="34" charset="0"/>
                <a:cs typeface="Times New Roman" pitchFamily="18" charset="0"/>
              </a:rPr>
              <a:t>Један пролећни дан</a:t>
            </a:r>
          </a:p>
          <a:p>
            <a:pPr lvl="0" eaLnBrk="0" fontAlgn="base" hangingPunct="0">
              <a:spcBef>
                <a:spcPct val="0"/>
              </a:spcBef>
              <a:spcAft>
                <a:spcPct val="0"/>
              </a:spcAft>
            </a:pPr>
            <a:endParaRPr lang="en-GB" dirty="0" smtClean="0">
              <a:solidFill>
                <a:schemeClr val="accent1">
                  <a:lumMod val="50000"/>
                </a:schemeClr>
              </a:solidFill>
              <a:latin typeface="Arial" pitchFamily="34" charset="0"/>
              <a:cs typeface="Arial" pitchFamily="34" charset="0"/>
            </a:endParaRPr>
          </a:p>
          <a:p>
            <a:pPr lvl="0" algn="just" eaLnBrk="0" fontAlgn="base" hangingPunct="0">
              <a:spcBef>
                <a:spcPct val="0"/>
              </a:spcBef>
              <a:spcAft>
                <a:spcPct val="0"/>
              </a:spcAft>
            </a:pPr>
            <a:r>
              <a:rPr lang="sr-Cyrl-CS" sz="1200" i="1" dirty="0" smtClean="0">
                <a:solidFill>
                  <a:schemeClr val="accent1">
                    <a:lumMod val="50000"/>
                  </a:schemeClr>
                </a:solidFill>
                <a:latin typeface="Calibri" pitchFamily="34" charset="0"/>
                <a:ea typeface="Calibri" pitchFamily="34" charset="0"/>
                <a:cs typeface="Times New Roman" pitchFamily="18" charset="0"/>
              </a:rPr>
              <a:t>      Као и сваког пролећа, први зраци сунца кад обасјају село, ја као и свако дете волим природу и све што се буди у њој. Тако сам решио једнога дана, иако је ова зима била блага и сунчана, решио сам да одем у шуму и видим да ли је природа почела да се буди.</a:t>
            </a:r>
            <a:endParaRPr lang="en-GB" sz="1200" dirty="0" smtClean="0">
              <a:solidFill>
                <a:schemeClr val="accent1">
                  <a:lumMod val="50000"/>
                </a:schemeClr>
              </a:solidFill>
              <a:latin typeface="Arial" pitchFamily="34" charset="0"/>
              <a:cs typeface="Arial" pitchFamily="34" charset="0"/>
            </a:endParaRPr>
          </a:p>
          <a:p>
            <a:pPr lvl="0" algn="just" eaLnBrk="0" fontAlgn="base" hangingPunct="0">
              <a:spcBef>
                <a:spcPct val="0"/>
              </a:spcBef>
              <a:spcAft>
                <a:spcPct val="0"/>
              </a:spcAft>
            </a:pPr>
            <a:r>
              <a:rPr lang="sr-Cyrl-CS" sz="1200" i="1" dirty="0" smtClean="0">
                <a:solidFill>
                  <a:schemeClr val="accent1">
                    <a:lumMod val="50000"/>
                  </a:schemeClr>
                </a:solidFill>
                <a:latin typeface="Calibri" pitchFamily="34" charset="0"/>
                <a:ea typeface="Calibri" pitchFamily="34" charset="0"/>
                <a:cs typeface="Times New Roman" pitchFamily="18" charset="0"/>
              </a:rPr>
              <a:t>     С обзиром  на новонасталу ситуацију сталног причања на телевизији, решио сам да одем у природу. Недостаје ми школа, другови, другачије је на летњем распусту. Овај пролећни никако ми се не свиђа. Отишао сам до шуме са татом. Тамо је све било лепо, дрвеће је почело да пупољи, мале листиће да пушта на сва дрвећа. Шетао сам боровом шумом, чист ваздух ми је пријао. Видео сам цвеће миксице плаве које су почеле да цветају и једну срну која је видевши ме застала, погледала и трчећи нестала у дубокој шуми. Потоци су бујали и сливали се низ поток који је вукао ка подножју брда на којем сам био. Сунце је своје зраке бацало на шуму и дрвеће које је тек почело да пушта листиће. Птице које су прелетале изнад шуме нестале су када је почело сунце да залази иза брда. Већ је било сунце излазило када сам кренуо из шуме кући.</a:t>
            </a:r>
            <a:endParaRPr lang="en-GB" sz="1200" dirty="0" smtClean="0">
              <a:solidFill>
                <a:schemeClr val="accent1">
                  <a:lumMod val="50000"/>
                </a:schemeClr>
              </a:solidFill>
              <a:latin typeface="Arial" pitchFamily="34" charset="0"/>
              <a:cs typeface="Arial" pitchFamily="34" charset="0"/>
            </a:endParaRPr>
          </a:p>
          <a:p>
            <a:pPr lvl="0" algn="just" eaLnBrk="0" fontAlgn="base" hangingPunct="0">
              <a:spcBef>
                <a:spcPct val="0"/>
              </a:spcBef>
              <a:spcAft>
                <a:spcPct val="0"/>
              </a:spcAft>
            </a:pPr>
            <a:r>
              <a:rPr lang="sr-Cyrl-CS" sz="1200" i="1" dirty="0" smtClean="0">
                <a:solidFill>
                  <a:schemeClr val="accent1">
                    <a:lumMod val="50000"/>
                  </a:schemeClr>
                </a:solidFill>
                <a:latin typeface="Calibri" pitchFamily="34" charset="0"/>
                <a:ea typeface="Calibri" pitchFamily="34" charset="0"/>
                <a:cs typeface="Times New Roman" pitchFamily="18" charset="0"/>
              </a:rPr>
              <a:t>    Могу још то да додам. Волим природу, цвеће, животиње и све што је у њој, али недостаје ми школа и волео бих да се ово што пре заврши да бих се и ја и другови вратили у наше школске клупе.</a:t>
            </a:r>
            <a:endParaRPr lang="en-GB" sz="1200" dirty="0" smtClean="0">
              <a:solidFill>
                <a:schemeClr val="accent1">
                  <a:lumMod val="50000"/>
                </a:schemeClr>
              </a:solidFill>
              <a:latin typeface="Arial" pitchFamily="34" charset="0"/>
              <a:cs typeface="Arial" pitchFamily="34" charset="0"/>
            </a:endParaRPr>
          </a:p>
          <a:p>
            <a:pPr lvl="0" eaLnBrk="0" fontAlgn="base" hangingPunct="0">
              <a:spcBef>
                <a:spcPct val="0"/>
              </a:spcBef>
              <a:spcAft>
                <a:spcPct val="0"/>
              </a:spcAft>
            </a:pPr>
            <a:r>
              <a:rPr lang="sr-Cyrl-CS" sz="1200" i="1" dirty="0" smtClean="0">
                <a:solidFill>
                  <a:schemeClr val="accent1">
                    <a:lumMod val="50000"/>
                  </a:schemeClr>
                </a:solidFill>
                <a:latin typeface="Calibri" pitchFamily="34" charset="0"/>
                <a:ea typeface="Calibri" pitchFamily="34" charset="0"/>
                <a:cs typeface="Times New Roman" pitchFamily="18" charset="0"/>
              </a:rPr>
              <a:t>                                                                           </a:t>
            </a:r>
            <a:endParaRPr lang="en-GB" sz="1200" dirty="0">
              <a:solidFill>
                <a:schemeClr val="accent1">
                  <a:lumMod val="50000"/>
                </a:schemeClr>
              </a:solidFill>
            </a:endParaRPr>
          </a:p>
        </p:txBody>
      </p:sp>
      <p:pic>
        <p:nvPicPr>
          <p:cNvPr id="8" name="Ђорђе Рајковић и Катарина Пауновић.mp3">
            <a:hlinkClick r:id="" action="ppaction://media"/>
          </p:cNvPr>
          <p:cNvPicPr>
            <a:picLocks noRot="1" noChangeAspect="1"/>
          </p:cNvPicPr>
          <p:nvPr>
            <a:audioFile r:link="rId1"/>
          </p:nvPr>
        </p:nvPicPr>
        <p:blipFill>
          <a:blip r:embed="rId4" cstate="print"/>
          <a:stretch>
            <a:fillRect/>
          </a:stretch>
        </p:blipFill>
        <p:spPr>
          <a:xfrm>
            <a:off x="4932040" y="4437112"/>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86535" fill="hold"/>
                                        <p:tgtEl>
                                          <p:spTgt spid="8"/>
                                        </p:tgtEl>
                                      </p:cBhvr>
                                    </p:cmd>
                                  </p:childTnLst>
                                </p:cTn>
                              </p:par>
                            </p:childTnLst>
                          </p:cTn>
                        </p:par>
                      </p:childTnLst>
                    </p:cTn>
                  </p:par>
                </p:childTnLst>
              </p:cTn>
              <p:nextCondLst>
                <p:cond evt="onClick" delay="0">
                  <p:tgtEl>
                    <p:spTgt spid="8"/>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404664"/>
            <a:ext cx="7053408" cy="779512"/>
          </a:xfrm>
        </p:spPr>
        <p:txBody>
          <a:bodyPr>
            <a:normAutofit fontScale="90000"/>
          </a:bodyPr>
          <a:lstStyle/>
          <a:p>
            <a:pPr algn="ctr"/>
            <a:r>
              <a:rPr lang="sr-Cyrl-CS" dirty="0" smtClean="0"/>
              <a:t>ОСМИ РАЗРЕД</a:t>
            </a:r>
            <a:endParaRPr lang="en-GB" dirty="0"/>
          </a:p>
        </p:txBody>
      </p:sp>
      <p:sp>
        <p:nvSpPr>
          <p:cNvPr id="3" name="Subtitle 2"/>
          <p:cNvSpPr>
            <a:spLocks noGrp="1"/>
          </p:cNvSpPr>
          <p:nvPr>
            <p:ph type="subTitle" idx="1"/>
          </p:nvPr>
        </p:nvSpPr>
        <p:spPr>
          <a:xfrm>
            <a:off x="533400" y="4725144"/>
            <a:ext cx="2454424" cy="360040"/>
          </a:xfrm>
        </p:spPr>
        <p:txBody>
          <a:bodyPr>
            <a:normAutofit fontScale="85000" lnSpcReduction="20000"/>
          </a:bodyPr>
          <a:lstStyle/>
          <a:p>
            <a:endParaRPr lang="en-GB" dirty="0"/>
          </a:p>
        </p:txBody>
      </p:sp>
      <p:sp>
        <p:nvSpPr>
          <p:cNvPr id="4" name="Flowchart: Alternate Process 3"/>
          <p:cNvSpPr/>
          <p:nvPr/>
        </p:nvSpPr>
        <p:spPr>
          <a:xfrm>
            <a:off x="0" y="1340768"/>
            <a:ext cx="3779912" cy="482453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sr-Cyrl-RS" sz="1400" i="1" dirty="0" smtClean="0">
                <a:solidFill>
                  <a:schemeClr val="bg2">
                    <a:lumMod val="50000"/>
                  </a:schemeClr>
                </a:solidFill>
              </a:rPr>
              <a:t>Ових неколико дана нисам био најсрећнији. </a:t>
            </a:r>
            <a:r>
              <a:rPr lang="sr-Cyrl-CS" sz="1400" i="1" dirty="0" smtClean="0">
                <a:solidFill>
                  <a:schemeClr val="bg2">
                    <a:lumMod val="50000"/>
                  </a:schemeClr>
                </a:solidFill>
              </a:rPr>
              <a:t>И</a:t>
            </a:r>
            <a:r>
              <a:rPr lang="sr-Cyrl-RS" sz="1400" i="1" dirty="0" smtClean="0">
                <a:solidFill>
                  <a:schemeClr val="bg2">
                    <a:lumMod val="50000"/>
                  </a:schemeClr>
                </a:solidFill>
              </a:rPr>
              <a:t>мао сам осећај да је почео трећи светски рат, али сам се опустио.</a:t>
            </a:r>
          </a:p>
          <a:p>
            <a:pPr algn="just"/>
            <a:r>
              <a:rPr lang="sr-Cyrl-RS" sz="1400" i="1" dirty="0" smtClean="0">
                <a:solidFill>
                  <a:schemeClr val="bg2">
                    <a:lumMod val="50000"/>
                  </a:schemeClr>
                </a:solidFill>
              </a:rPr>
              <a:t>  Недеља увече је. Ја чекам вести. Чекам и молим се да не идемо у школу. Када је коначно објављено да не идемо, размислио сам о озбиљности ситуације. Када сам схватио, осећао сам се ужасно. Напољу влада рат против вируса, који се шири брже него бесплатан сладолед. Једино добро у тој ситуацији јесте што су скоро све породице на окупу. Жао ми је само старих бака и дека, али шта ћемо, живот иде даље. (...)  </a:t>
            </a:r>
          </a:p>
          <a:p>
            <a:pPr algn="just"/>
            <a:r>
              <a:rPr lang="sr-Cyrl-RS" sz="1400" i="1" dirty="0" smtClean="0">
                <a:solidFill>
                  <a:schemeClr val="bg2">
                    <a:lumMod val="50000"/>
                  </a:schemeClr>
                </a:solidFill>
              </a:rPr>
              <a:t>Време је да се планета реновира. (...)</a:t>
            </a:r>
          </a:p>
          <a:p>
            <a:pPr algn="just"/>
            <a:r>
              <a:rPr lang="sr-Cyrl-RS" sz="1400" i="1" dirty="0" smtClean="0">
                <a:solidFill>
                  <a:schemeClr val="bg2">
                    <a:lumMod val="50000"/>
                  </a:schemeClr>
                </a:solidFill>
              </a:rPr>
              <a:t>                                           </a:t>
            </a:r>
          </a:p>
          <a:p>
            <a:pPr algn="ctr"/>
            <a:endParaRPr lang="en-GB" i="1" dirty="0">
              <a:solidFill>
                <a:schemeClr val="bg2">
                  <a:lumMod val="50000"/>
                </a:schemeClr>
              </a:solidFill>
            </a:endParaRPr>
          </a:p>
        </p:txBody>
      </p:sp>
      <p:sp>
        <p:nvSpPr>
          <p:cNvPr id="5" name="Flowchart: Alternate Process 4"/>
          <p:cNvSpPr/>
          <p:nvPr/>
        </p:nvSpPr>
        <p:spPr>
          <a:xfrm>
            <a:off x="3923928" y="1412776"/>
            <a:ext cx="5112568" cy="252028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sr-Cyrl-RS" sz="1400" i="1" dirty="0" smtClean="0">
                <a:solidFill>
                  <a:schemeClr val="accent1">
                    <a:lumMod val="50000"/>
                  </a:schemeClr>
                </a:solidFill>
              </a:rPr>
              <a:t>    Ова недеља протекла је јако напорно и тешко. Никако не могу да се навикнем на последиће новонастале ситуације. (...) Али верујем да се све дешава са разлогом, па тако и ово. Тркали смо се са временом и људима. </a:t>
            </a:r>
            <a:r>
              <a:rPr lang="sr-Cyrl-CS" sz="1400" i="1" dirty="0" smtClean="0">
                <a:solidFill>
                  <a:schemeClr val="accent1">
                    <a:lumMod val="50000"/>
                  </a:schemeClr>
                </a:solidFill>
              </a:rPr>
              <a:t>К</a:t>
            </a:r>
            <a:r>
              <a:rPr lang="sr-Cyrl-RS" sz="1400" i="1" dirty="0" smtClean="0">
                <a:solidFill>
                  <a:schemeClr val="accent1">
                    <a:lumMod val="50000"/>
                  </a:schemeClr>
                </a:solidFill>
              </a:rPr>
              <a:t>о је где путовао, ко је колико потрошио... Сада смо сви једнаки. Затворени, препаднути и у страху за своје здравље и здравље своје породице и рођака. Само се можемо присећати успомена. </a:t>
            </a:r>
            <a:r>
              <a:rPr lang="sr-Cyrl-CS" sz="1400" i="1" dirty="0" smtClean="0">
                <a:solidFill>
                  <a:schemeClr val="accent1">
                    <a:lumMod val="50000"/>
                  </a:schemeClr>
                </a:solidFill>
              </a:rPr>
              <a:t>В</a:t>
            </a:r>
            <a:r>
              <a:rPr lang="sr-Cyrl-RS" sz="1400" i="1" dirty="0" smtClean="0">
                <a:solidFill>
                  <a:schemeClr val="accent1">
                    <a:lumMod val="50000"/>
                  </a:schemeClr>
                </a:solidFill>
              </a:rPr>
              <a:t>реме је да се одморимо од луксуза, хвалисања и похлепе. Свега је било превише. (...)</a:t>
            </a:r>
          </a:p>
          <a:p>
            <a:pPr algn="just"/>
            <a:r>
              <a:rPr lang="sr-Cyrl-RS" sz="1400" i="1" dirty="0" smtClean="0">
                <a:solidFill>
                  <a:schemeClr val="accent1">
                    <a:lumMod val="50000"/>
                  </a:schemeClr>
                </a:solidFill>
              </a:rPr>
              <a:t>                                                             </a:t>
            </a:r>
            <a:endParaRPr lang="sr-Cyrl-RS" i="1" dirty="0" smtClean="0">
              <a:solidFill>
                <a:schemeClr val="accent1">
                  <a:lumMod val="50000"/>
                </a:schemeClr>
              </a:solidFill>
            </a:endParaRPr>
          </a:p>
        </p:txBody>
      </p:sp>
      <p:sp>
        <p:nvSpPr>
          <p:cNvPr id="6" name="Rounded Rectangle 5"/>
          <p:cNvSpPr/>
          <p:nvPr/>
        </p:nvSpPr>
        <p:spPr>
          <a:xfrm>
            <a:off x="3923928" y="4005064"/>
            <a:ext cx="4968552" cy="26642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sr-Cyrl-RS" sz="1400" i="1" dirty="0" smtClean="0">
                <a:solidFill>
                  <a:schemeClr val="accent1">
                    <a:lumMod val="50000"/>
                  </a:schemeClr>
                </a:solidFill>
              </a:rPr>
              <a:t>Човек  је социјално биће створено да размишља, а ја пошто имам тренутно вишак слободног времена, размишљам о свему и свачему.(...) Моја породица и ја нисмо од оних који су створили велике залихе намирница, али нажалост сведоци смо да то многи раде. Осећам се осрамоћено и понижено што живим у таквом друштву. Сматрам да је себичност и похлепа превише обузела овај народ. (...)</a:t>
            </a:r>
          </a:p>
          <a:p>
            <a:pPr algn="just"/>
            <a:r>
              <a:rPr lang="sr-Cyrl-RS" sz="1400" i="1" dirty="0" smtClean="0">
                <a:solidFill>
                  <a:schemeClr val="accent1">
                    <a:lumMod val="50000"/>
                  </a:schemeClr>
                </a:solidFill>
              </a:rPr>
              <a:t>                                                         </a:t>
            </a:r>
            <a:endParaRPr lang="en-GB" i="1" dirty="0">
              <a:solidFill>
                <a:schemeClr val="accent1">
                  <a:lumMod val="50000"/>
                </a:schemeClr>
              </a:solidFill>
            </a:endParaRPr>
          </a:p>
        </p:txBody>
      </p:sp>
      <p:pic>
        <p:nvPicPr>
          <p:cNvPr id="9" name="Лука Ковачић и Дарко Рајковић.mp3">
            <a:hlinkClick r:id="" action="ppaction://media"/>
          </p:cNvPr>
          <p:cNvPicPr>
            <a:picLocks noRot="1" noChangeAspect="1"/>
          </p:cNvPicPr>
          <p:nvPr>
            <a:audioFile r:link="rId1"/>
          </p:nvPr>
        </p:nvPicPr>
        <p:blipFill>
          <a:blip r:embed="rId3" cstate="print"/>
          <a:stretch>
            <a:fillRect/>
          </a:stretch>
        </p:blipFill>
        <p:spPr>
          <a:xfrm>
            <a:off x="1907704" y="6381328"/>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62581" fill="hold"/>
                                        <p:tgtEl>
                                          <p:spTgt spid="9"/>
                                        </p:tgtEl>
                                      </p:cBhvr>
                                    </p:cmd>
                                  </p:childTnLst>
                                </p:cTn>
                              </p:par>
                            </p:childTnLst>
                          </p:cTn>
                        </p:par>
                      </p:childTnLst>
                    </p:cTn>
                  </p:par>
                </p:childTnLst>
              </p:cTn>
              <p:nextCondLst>
                <p:cond evt="onClick" delay="0">
                  <p:tgtEl>
                    <p:spTgt spid="9"/>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655</TotalTime>
  <Words>1688</Words>
  <Application>Microsoft Office PowerPoint</Application>
  <PresentationFormat>On-screen Show (4:3)</PresentationFormat>
  <Paragraphs>85</Paragraphs>
  <Slides>10</Slides>
  <Notes>1</Notes>
  <HiddenSlides>0</HiddenSlides>
  <MMClips>4</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МАГИЈА ЈЕ У РУКАМА НАСТАВНИКА</vt:lpstr>
      <vt:lpstr>УВОД</vt:lpstr>
      <vt:lpstr>  Одабир прве наставне јединице учења на даљину ЈЕЗИЧКА КУЛТУРА (ПИСМЕНО ИЗРАЖАВАЊЕ)</vt:lpstr>
      <vt:lpstr>Тема писменог састава “ОВА ПРВА НЕДЕЉА ПРОТЕКЛА ЈЕ...”</vt:lpstr>
      <vt:lpstr>А ЕВО И НЕКИ ОД  ЊИХ</vt:lpstr>
      <vt:lpstr>ПЕТИ РАЗРЕД </vt:lpstr>
      <vt:lpstr>ШЕСТИ РАЗРЕД</vt:lpstr>
      <vt:lpstr>СЕДМИ РАЗРЕД</vt:lpstr>
      <vt:lpstr>ОСМИ РАЗРЕД</vt:lpstr>
      <vt:lpstr>Хвала вам свима на пажњи!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МАГИЈА ЈЕ У РУКАМА НАСТАВНИКА</dc:title>
  <dc:creator>nikola</dc:creator>
  <cp:lastModifiedBy>nikola</cp:lastModifiedBy>
  <cp:revision>10</cp:revision>
  <dcterms:created xsi:type="dcterms:W3CDTF">2020-05-19T15:07:10Z</dcterms:created>
  <dcterms:modified xsi:type="dcterms:W3CDTF">2020-05-24T14:25:22Z</dcterms:modified>
</cp:coreProperties>
</file>